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0" r:id="rId3"/>
    <p:sldId id="281" r:id="rId4"/>
    <p:sldId id="275" r:id="rId5"/>
    <p:sldId id="276" r:id="rId6"/>
    <p:sldId id="287" r:id="rId7"/>
    <p:sldId id="288" r:id="rId8"/>
    <p:sldId id="289" r:id="rId9"/>
    <p:sldId id="290" r:id="rId10"/>
    <p:sldId id="291" r:id="rId11"/>
    <p:sldId id="292" r:id="rId12"/>
    <p:sldId id="284" r:id="rId13"/>
    <p:sldId id="285" r:id="rId14"/>
    <p:sldId id="286" r:id="rId15"/>
    <p:sldId id="293" r:id="rId16"/>
    <p:sldId id="283" r:id="rId17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756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21.02.2018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380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21.02.2018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4311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2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2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21.02.2018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2094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21.02.2018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4087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21.02.2018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583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21.02.2018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87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21.02.2018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077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21.02.2018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224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21.02.2018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386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21.02.2018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9397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21.02.2018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7746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66890-2ED3-4191-B9CB-A02CD26DC8D6}" type="datetimeFigureOut">
              <a:rPr lang="ru-RU" smtClean="0"/>
              <a:t>21.02.2018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9676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7992" y="1746142"/>
            <a:ext cx="7772400" cy="1102519"/>
          </a:xfrm>
        </p:spPr>
        <p:txBody>
          <a:bodyPr/>
          <a:lstStyle/>
          <a:p>
            <a:r>
              <a:rPr lang="en-US" dirty="0" smtClean="0"/>
              <a:t>IO Framework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942384" y="2034174"/>
            <a:ext cx="896144" cy="648072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v</a:t>
            </a:r>
            <a:r>
              <a:rPr lang="en-US" dirty="0" smtClean="0"/>
              <a:t>er. 5.x</a:t>
            </a:r>
            <a:endParaRPr lang="ru-RU" dirty="0"/>
          </a:p>
        </p:txBody>
      </p:sp>
      <p:pic>
        <p:nvPicPr>
          <p:cNvPr id="1026" name="Picture 2" descr="D:\Файлы\ICONS\bmc_logo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664010"/>
            <a:ext cx="1390278" cy="964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47564" y="3413487"/>
            <a:ext cx="784887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b="1" dirty="0" smtClean="0"/>
              <a:t>УРОК № </a:t>
            </a:r>
            <a:r>
              <a:rPr lang="en-US" sz="2500" b="1" u="sng" dirty="0" smtClean="0"/>
              <a:t>11</a:t>
            </a:r>
            <a:r>
              <a:rPr lang="ru-RU" sz="2500" dirty="0" smtClean="0"/>
              <a:t> </a:t>
            </a:r>
            <a:r>
              <a:rPr lang="ru-RU" dirty="0" smtClean="0"/>
              <a:t>из 1</a:t>
            </a:r>
            <a:r>
              <a:rPr lang="en-US" smtClean="0"/>
              <a:t>4</a:t>
            </a:r>
            <a:r>
              <a:rPr lang="ru-RU" sz="2500" smtClean="0"/>
              <a:t>:</a:t>
            </a:r>
            <a:endParaRPr lang="ru-RU" sz="2500" dirty="0" smtClean="0"/>
          </a:p>
          <a:p>
            <a:pPr algn="ctr"/>
            <a:r>
              <a:rPr lang="ru-RU" sz="2500" dirty="0" smtClean="0"/>
              <a:t>Методы «общения» проектов между собой</a:t>
            </a: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1331640" y="3147814"/>
            <a:ext cx="6480720" cy="0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D:\Файлы\ICONS\bmc-io-framework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423" y="627534"/>
            <a:ext cx="874713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883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Заголовок 1"/>
          <p:cNvSpPr>
            <a:spLocks noGrp="1"/>
          </p:cNvSpPr>
          <p:nvPr>
            <p:ph type="title"/>
          </p:nvPr>
        </p:nvSpPr>
        <p:spPr>
          <a:xfrm>
            <a:off x="457200" y="123478"/>
            <a:ext cx="8229600" cy="857250"/>
          </a:xfrm>
        </p:spPr>
        <p:txBody>
          <a:bodyPr>
            <a:normAutofit/>
          </a:bodyPr>
          <a:lstStyle/>
          <a:p>
            <a:r>
              <a:rPr lang="ru-RU" sz="3500" dirty="0" smtClean="0"/>
              <a:t>Общение проектов</a:t>
            </a:r>
            <a:endParaRPr lang="ru-RU" sz="3500" dirty="0"/>
          </a:p>
        </p:txBody>
      </p:sp>
      <p:sp>
        <p:nvSpPr>
          <p:cNvPr id="12" name="TextBox 11"/>
          <p:cNvSpPr txBox="1"/>
          <p:nvPr/>
        </p:nvSpPr>
        <p:spPr>
          <a:xfrm>
            <a:off x="4592117" y="4441636"/>
            <a:ext cx="12843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serverskey</a:t>
            </a:r>
            <a:endParaRPr lang="en-US" sz="2000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3419872" y="3579862"/>
            <a:ext cx="7931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mysql</a:t>
            </a:r>
            <a:endParaRPr lang="ru-RU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4068958" y="4010749"/>
            <a:ext cx="6479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iodb</a:t>
            </a:r>
            <a:endParaRPr lang="ru-RU" sz="2000" dirty="0"/>
          </a:p>
        </p:txBody>
      </p:sp>
      <p:cxnSp>
        <p:nvCxnSpPr>
          <p:cNvPr id="15" name="Соединительная линия уступом 14"/>
          <p:cNvCxnSpPr>
            <a:stCxn id="14" idx="2"/>
            <a:endCxn id="12" idx="1"/>
          </p:cNvCxnSpPr>
          <p:nvPr/>
        </p:nvCxnSpPr>
        <p:spPr>
          <a:xfrm rot="16200000" flipH="1">
            <a:off x="4377105" y="4426679"/>
            <a:ext cx="230832" cy="199192"/>
          </a:xfrm>
          <a:prstGeom prst="bentConnector2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Соединительная линия уступом 15"/>
          <p:cNvCxnSpPr>
            <a:stCxn id="13" idx="2"/>
            <a:endCxn id="14" idx="1"/>
          </p:cNvCxnSpPr>
          <p:nvPr/>
        </p:nvCxnSpPr>
        <p:spPr>
          <a:xfrm rot="16200000" flipH="1">
            <a:off x="3827274" y="3969120"/>
            <a:ext cx="230832" cy="252535"/>
          </a:xfrm>
          <a:prstGeom prst="bentConnector2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67544" y="987574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Таблица</a:t>
            </a:r>
            <a:r>
              <a:rPr lang="en-US" dirty="0" smtClean="0"/>
              <a:t> `</a:t>
            </a:r>
            <a:r>
              <a:rPr lang="en-US" dirty="0" err="1" smtClean="0"/>
              <a:t>serverskey</a:t>
            </a:r>
            <a:r>
              <a:rPr lang="en-US" dirty="0" smtClean="0"/>
              <a:t>` </a:t>
            </a:r>
            <a:r>
              <a:rPr lang="ru-RU" dirty="0" smtClean="0"/>
              <a:t>базы </a:t>
            </a:r>
            <a:r>
              <a:rPr lang="en-US" dirty="0" smtClean="0"/>
              <a:t>`</a:t>
            </a:r>
            <a:r>
              <a:rPr lang="en-US" dirty="0" err="1" smtClean="0"/>
              <a:t>iodb</a:t>
            </a:r>
            <a:r>
              <a:rPr lang="en-US" dirty="0" smtClean="0"/>
              <a:t>` </a:t>
            </a:r>
            <a:r>
              <a:rPr lang="ru-RU" dirty="0" smtClean="0"/>
              <a:t>в </a:t>
            </a:r>
            <a:r>
              <a:rPr lang="en-US" dirty="0" err="1" smtClean="0"/>
              <a:t>mysql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515988"/>
            <a:ext cx="1473286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1619" y="1515988"/>
            <a:ext cx="4276725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52288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r>
              <a:rPr lang="ru-RU" dirty="0" smtClean="0"/>
              <a:t>Процесс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467544" y="987574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Как выдать проекту </a:t>
            </a:r>
            <a:r>
              <a:rPr lang="en-US" dirty="0" err="1" smtClean="0"/>
              <a:t>api_name</a:t>
            </a:r>
            <a:r>
              <a:rPr lang="en-US" dirty="0" smtClean="0"/>
              <a:t> </a:t>
            </a:r>
            <a:r>
              <a:rPr lang="ru-RU" dirty="0" smtClean="0"/>
              <a:t>и позволить «общаться» с ним</a:t>
            </a:r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251520" y="1561891"/>
            <a:ext cx="864096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В </a:t>
            </a:r>
            <a:r>
              <a:rPr lang="en-US" sz="2000" dirty="0" smtClean="0"/>
              <a:t>MySQL </a:t>
            </a:r>
            <a:r>
              <a:rPr lang="ru-RU" sz="2000" dirty="0" smtClean="0"/>
              <a:t>в базе </a:t>
            </a:r>
            <a:r>
              <a:rPr lang="en-US" sz="2000" dirty="0" smtClean="0"/>
              <a:t>`</a:t>
            </a:r>
            <a:r>
              <a:rPr lang="en-US" sz="2000" dirty="0" err="1" smtClean="0"/>
              <a:t>iodb</a:t>
            </a:r>
            <a:r>
              <a:rPr lang="en-US" sz="2000" dirty="0" smtClean="0"/>
              <a:t>` </a:t>
            </a:r>
            <a:r>
              <a:rPr lang="ru-RU" sz="2000" dirty="0" smtClean="0"/>
              <a:t>в таблице </a:t>
            </a:r>
            <a:r>
              <a:rPr lang="en-US" sz="2000" dirty="0" smtClean="0"/>
              <a:t>`servers` </a:t>
            </a:r>
            <a:r>
              <a:rPr lang="ru-RU" sz="2000" dirty="0" smtClean="0"/>
              <a:t>добавляем наш проект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В </a:t>
            </a:r>
            <a:r>
              <a:rPr lang="en-US" sz="2000" dirty="0" smtClean="0"/>
              <a:t>MySQL </a:t>
            </a:r>
            <a:r>
              <a:rPr lang="ru-RU" sz="2000" dirty="0" smtClean="0"/>
              <a:t>в базе </a:t>
            </a:r>
            <a:r>
              <a:rPr lang="en-US" sz="2000" dirty="0" smtClean="0"/>
              <a:t>`</a:t>
            </a:r>
            <a:r>
              <a:rPr lang="en-US" sz="2000" dirty="0" err="1" smtClean="0"/>
              <a:t>iodb</a:t>
            </a:r>
            <a:r>
              <a:rPr lang="en-US" sz="2000" dirty="0" smtClean="0"/>
              <a:t>` </a:t>
            </a:r>
            <a:r>
              <a:rPr lang="ru-RU" sz="2000" dirty="0" smtClean="0"/>
              <a:t>в таблице </a:t>
            </a:r>
            <a:r>
              <a:rPr lang="en-US" sz="2000" dirty="0" smtClean="0"/>
              <a:t>`</a:t>
            </a:r>
            <a:r>
              <a:rPr lang="en-US" sz="2000" dirty="0" err="1" smtClean="0"/>
              <a:t>servertypes</a:t>
            </a:r>
            <a:r>
              <a:rPr lang="en-US" sz="2000" dirty="0" smtClean="0"/>
              <a:t>` </a:t>
            </a:r>
            <a:r>
              <a:rPr lang="ru-RU" sz="2000" dirty="0" smtClean="0"/>
              <a:t>добавляем новую запись с желаемым </a:t>
            </a:r>
            <a:r>
              <a:rPr lang="en-US" sz="2000" dirty="0" err="1" smtClean="0"/>
              <a:t>api_name</a:t>
            </a:r>
            <a:r>
              <a:rPr lang="en-US" sz="2000" dirty="0" smtClean="0"/>
              <a:t> </a:t>
            </a:r>
            <a:r>
              <a:rPr lang="ru-RU" sz="2000" dirty="0" smtClean="0"/>
              <a:t>для нашего проекта</a:t>
            </a:r>
            <a:endParaRPr lang="en-US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В </a:t>
            </a:r>
            <a:r>
              <a:rPr lang="en-US" sz="2000" dirty="0" smtClean="0"/>
              <a:t>MySQL </a:t>
            </a:r>
            <a:r>
              <a:rPr lang="ru-RU" sz="2000" dirty="0" smtClean="0"/>
              <a:t>в базе </a:t>
            </a:r>
            <a:r>
              <a:rPr lang="en-US" sz="2000" dirty="0" smtClean="0"/>
              <a:t>`</a:t>
            </a:r>
            <a:r>
              <a:rPr lang="en-US" sz="2000" dirty="0" err="1" smtClean="0"/>
              <a:t>iodb</a:t>
            </a:r>
            <a:r>
              <a:rPr lang="en-US" sz="2000" dirty="0" smtClean="0"/>
              <a:t>` </a:t>
            </a:r>
            <a:r>
              <a:rPr lang="ru-RU" sz="2000" dirty="0" smtClean="0"/>
              <a:t>в таблице </a:t>
            </a:r>
            <a:r>
              <a:rPr lang="en-US" sz="2000" dirty="0" smtClean="0"/>
              <a:t>`</a:t>
            </a:r>
            <a:r>
              <a:rPr lang="en-US" sz="2000" dirty="0" err="1" smtClean="0"/>
              <a:t>server_of_types</a:t>
            </a:r>
            <a:r>
              <a:rPr lang="en-US" sz="2000" dirty="0" smtClean="0"/>
              <a:t>` </a:t>
            </a:r>
            <a:r>
              <a:rPr lang="ru-RU" sz="2000" dirty="0" smtClean="0"/>
              <a:t>добавляем связывающую проект и его </a:t>
            </a:r>
            <a:r>
              <a:rPr lang="en-US" sz="2000" dirty="0" err="1" smtClean="0"/>
              <a:t>api_name</a:t>
            </a:r>
            <a:r>
              <a:rPr lang="ru-RU" sz="2000" dirty="0" smtClean="0"/>
              <a:t> запись, где в </a:t>
            </a:r>
            <a:r>
              <a:rPr lang="en-US" sz="2000" dirty="0" err="1" smtClean="0"/>
              <a:t>server_id</a:t>
            </a:r>
            <a:r>
              <a:rPr lang="en-US" sz="2000" dirty="0" smtClean="0"/>
              <a:t> </a:t>
            </a:r>
            <a:r>
              <a:rPr lang="ru-RU" sz="2000" dirty="0" smtClean="0"/>
              <a:t>указываем</a:t>
            </a:r>
            <a:r>
              <a:rPr lang="en-US" sz="2000" dirty="0" smtClean="0"/>
              <a:t> ID </a:t>
            </a:r>
            <a:r>
              <a:rPr lang="ru-RU" sz="2000" dirty="0" smtClean="0"/>
              <a:t>проекта (</a:t>
            </a:r>
            <a:r>
              <a:rPr lang="en-US" sz="2000" dirty="0" smtClean="0"/>
              <a:t>servers</a:t>
            </a:r>
            <a:r>
              <a:rPr lang="ru-RU" sz="2000" dirty="0" smtClean="0"/>
              <a:t>)</a:t>
            </a:r>
            <a:r>
              <a:rPr lang="en-US" sz="2000" dirty="0" smtClean="0"/>
              <a:t> </a:t>
            </a:r>
            <a:r>
              <a:rPr lang="ru-RU" sz="2000" dirty="0" smtClean="0"/>
              <a:t>и  в </a:t>
            </a:r>
            <a:r>
              <a:rPr lang="en-US" sz="2000" dirty="0" err="1" smtClean="0"/>
              <a:t>server_type</a:t>
            </a:r>
            <a:r>
              <a:rPr lang="ru-RU" sz="2000" dirty="0" smtClean="0"/>
              <a:t> указываем </a:t>
            </a:r>
            <a:r>
              <a:rPr lang="en-US" sz="2000" dirty="0" smtClean="0"/>
              <a:t>ID </a:t>
            </a:r>
            <a:r>
              <a:rPr lang="en-US" sz="2000" dirty="0" err="1" smtClean="0"/>
              <a:t>api_name</a:t>
            </a:r>
            <a:r>
              <a:rPr lang="en-US" sz="2000" dirty="0" smtClean="0"/>
              <a:t> (</a:t>
            </a:r>
            <a:r>
              <a:rPr lang="en-US" sz="2000" dirty="0" err="1" smtClean="0"/>
              <a:t>servertypes</a:t>
            </a:r>
            <a:r>
              <a:rPr lang="en-US" sz="2000" dirty="0" smtClean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/>
              <a:t>В </a:t>
            </a:r>
            <a:r>
              <a:rPr lang="en-US" sz="2000" dirty="0"/>
              <a:t>MySQL </a:t>
            </a:r>
            <a:r>
              <a:rPr lang="ru-RU" sz="2000" dirty="0"/>
              <a:t>в базе </a:t>
            </a:r>
            <a:r>
              <a:rPr lang="en-US" sz="2000" dirty="0"/>
              <a:t>`</a:t>
            </a:r>
            <a:r>
              <a:rPr lang="en-US" sz="2000" dirty="0" err="1"/>
              <a:t>iodb</a:t>
            </a:r>
            <a:r>
              <a:rPr lang="en-US" sz="2000" dirty="0"/>
              <a:t>` </a:t>
            </a:r>
            <a:r>
              <a:rPr lang="ru-RU" sz="2000" dirty="0" smtClean="0"/>
              <a:t>таблицу </a:t>
            </a:r>
            <a:r>
              <a:rPr lang="en-US" sz="2000" dirty="0" smtClean="0"/>
              <a:t>`</a:t>
            </a:r>
            <a:r>
              <a:rPr lang="en-US" sz="2000" dirty="0" err="1" smtClean="0"/>
              <a:t>serverkeys</a:t>
            </a:r>
            <a:r>
              <a:rPr lang="en-US" sz="2000" dirty="0" smtClean="0"/>
              <a:t>` </a:t>
            </a:r>
            <a:r>
              <a:rPr lang="ru-RU" sz="2000" dirty="0" smtClean="0"/>
              <a:t>очищаем, удаляя все её записи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В проекте </a:t>
            </a:r>
            <a:r>
              <a:rPr lang="en-US" sz="2000" dirty="0" smtClean="0"/>
              <a:t>Cabinet </a:t>
            </a:r>
            <a:r>
              <a:rPr lang="ru-RU" sz="2000" dirty="0" smtClean="0"/>
              <a:t>идем в папку </a:t>
            </a:r>
            <a:r>
              <a:rPr lang="en-US" sz="2000" dirty="0" smtClean="0"/>
              <a:t>app/bin/2.3 </a:t>
            </a:r>
            <a:r>
              <a:rPr lang="ru-RU" sz="2000" dirty="0" smtClean="0"/>
              <a:t>и запускаем файл </a:t>
            </a:r>
            <a:r>
              <a:rPr lang="en-US" sz="2000" dirty="0" err="1" smtClean="0"/>
              <a:t>genkeys.php</a:t>
            </a:r>
            <a:r>
              <a:rPr lang="en-US" sz="2000" dirty="0" smtClean="0"/>
              <a:t> </a:t>
            </a:r>
            <a:r>
              <a:rPr lang="ru-RU" sz="2000" dirty="0" smtClean="0"/>
              <a:t>для генерации </a:t>
            </a:r>
            <a:r>
              <a:rPr lang="ru-RU" sz="2000" dirty="0" smtClean="0"/>
              <a:t>новых </a:t>
            </a:r>
            <a:r>
              <a:rPr lang="ru-RU" sz="2000" dirty="0" smtClean="0"/>
              <a:t>записей в таблице </a:t>
            </a:r>
            <a:r>
              <a:rPr lang="en-US" sz="2000" dirty="0" smtClean="0"/>
              <a:t>`</a:t>
            </a:r>
            <a:r>
              <a:rPr lang="en-US" sz="2000" dirty="0" err="1" smtClean="0"/>
              <a:t>serverkeys</a:t>
            </a:r>
            <a:r>
              <a:rPr lang="en-US" sz="2000" dirty="0" smtClean="0"/>
              <a:t>`</a:t>
            </a:r>
            <a:endParaRPr lang="ru-RU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В файле </a:t>
            </a:r>
            <a:r>
              <a:rPr lang="en-US" sz="2000" dirty="0" err="1" smtClean="0"/>
              <a:t>conf.php</a:t>
            </a:r>
            <a:r>
              <a:rPr lang="en-US" sz="2000" dirty="0" smtClean="0"/>
              <a:t> </a:t>
            </a:r>
            <a:r>
              <a:rPr lang="ru-RU" sz="2000" dirty="0" smtClean="0"/>
              <a:t>нашего проекта в константу «</a:t>
            </a:r>
            <a:r>
              <a:rPr lang="en-US" sz="2000" dirty="0" smtClean="0"/>
              <a:t>IOSERVER</a:t>
            </a:r>
            <a:r>
              <a:rPr lang="ru-RU" sz="2000" dirty="0" smtClean="0"/>
              <a:t>» прописываем </a:t>
            </a:r>
            <a:r>
              <a:rPr lang="en-US" sz="2000" dirty="0" smtClean="0"/>
              <a:t>ID </a:t>
            </a:r>
            <a:r>
              <a:rPr lang="ru-RU" sz="2000" dirty="0" smtClean="0"/>
              <a:t>проекта из таблицы </a:t>
            </a:r>
            <a:r>
              <a:rPr lang="en-US" sz="2000" dirty="0" smtClean="0"/>
              <a:t>`servers` </a:t>
            </a:r>
            <a:r>
              <a:rPr lang="ru-RU" sz="2000" dirty="0" smtClean="0"/>
              <a:t>базы </a:t>
            </a:r>
            <a:r>
              <a:rPr lang="en-US" sz="2000" dirty="0" smtClean="0"/>
              <a:t>`</a:t>
            </a:r>
            <a:r>
              <a:rPr lang="en-US" sz="2000" dirty="0" err="1" smtClean="0"/>
              <a:t>iodb</a:t>
            </a:r>
            <a:r>
              <a:rPr lang="en-US" sz="2000" dirty="0" smtClean="0"/>
              <a:t>`</a:t>
            </a:r>
            <a:r>
              <a:rPr lang="ru-RU" sz="2000" dirty="0" smtClean="0"/>
              <a:t> в </a:t>
            </a:r>
            <a:r>
              <a:rPr lang="en-US" sz="2000" dirty="0" smtClean="0"/>
              <a:t>MySQL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69051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086968"/>
            <a:ext cx="7570131" cy="4067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Равнобедренный треугольник 6"/>
          <p:cNvSpPr/>
          <p:nvPr/>
        </p:nvSpPr>
        <p:spPr>
          <a:xfrm rot="16200000">
            <a:off x="3926212" y="-74294"/>
            <a:ext cx="5143501" cy="5292081"/>
          </a:xfrm>
          <a:prstGeom prst="triangle">
            <a:avLst>
              <a:gd name="adj" fmla="val 100000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6607327" y="1129268"/>
            <a:ext cx="6783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class</a:t>
            </a:r>
            <a:endParaRPr lang="en-US" sz="2000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5364088" y="267494"/>
            <a:ext cx="9900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proj016</a:t>
            </a:r>
            <a:endParaRPr lang="ru-RU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6084168" y="698381"/>
            <a:ext cx="5774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app</a:t>
            </a:r>
            <a:endParaRPr lang="ru-RU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7138859" y="1544261"/>
            <a:ext cx="10494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test.php</a:t>
            </a:r>
            <a:endParaRPr lang="en-US" sz="2000" dirty="0" smtClean="0"/>
          </a:p>
        </p:txBody>
      </p:sp>
      <p:cxnSp>
        <p:nvCxnSpPr>
          <p:cNvPr id="19" name="Соединительная линия уступом 18"/>
          <p:cNvCxnSpPr>
            <a:stCxn id="15" idx="2"/>
            <a:endCxn id="12" idx="1"/>
          </p:cNvCxnSpPr>
          <p:nvPr/>
        </p:nvCxnSpPr>
        <p:spPr>
          <a:xfrm rot="16200000" flipH="1">
            <a:off x="6374682" y="1096678"/>
            <a:ext cx="230832" cy="234458"/>
          </a:xfrm>
          <a:prstGeom prst="bentConnector2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Соединительная линия уступом 21"/>
          <p:cNvCxnSpPr>
            <a:stCxn id="12" idx="2"/>
            <a:endCxn id="18" idx="1"/>
          </p:cNvCxnSpPr>
          <p:nvPr/>
        </p:nvCxnSpPr>
        <p:spPr>
          <a:xfrm rot="16200000" flipH="1">
            <a:off x="6935222" y="1540679"/>
            <a:ext cx="214938" cy="192336"/>
          </a:xfrm>
          <a:prstGeom prst="bentConnector2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Соединительная линия уступом 24"/>
          <p:cNvCxnSpPr>
            <a:stCxn id="13" idx="2"/>
            <a:endCxn id="15" idx="1"/>
          </p:cNvCxnSpPr>
          <p:nvPr/>
        </p:nvCxnSpPr>
        <p:spPr>
          <a:xfrm rot="16200000" flipH="1">
            <a:off x="5856232" y="670500"/>
            <a:ext cx="230832" cy="225040"/>
          </a:xfrm>
          <a:prstGeom prst="bentConnector2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6601897" y="1995686"/>
            <a:ext cx="8467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model</a:t>
            </a:r>
            <a:endParaRPr lang="en-US" sz="2000" dirty="0" smtClean="0"/>
          </a:p>
        </p:txBody>
      </p:sp>
      <p:sp>
        <p:nvSpPr>
          <p:cNvPr id="31" name="TextBox 30"/>
          <p:cNvSpPr txBox="1"/>
          <p:nvPr/>
        </p:nvSpPr>
        <p:spPr>
          <a:xfrm>
            <a:off x="7238566" y="2410679"/>
            <a:ext cx="17259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testM</a:t>
            </a:r>
            <a:r>
              <a:rPr lang="en-US" sz="2000" dirty="0" err="1" smtClean="0"/>
              <a:t>odel</a:t>
            </a:r>
            <a:r>
              <a:rPr lang="en-US" sz="2000" dirty="0" err="1" smtClean="0"/>
              <a:t>.php</a:t>
            </a:r>
            <a:endParaRPr lang="en-US" sz="2000" dirty="0" smtClean="0"/>
          </a:p>
        </p:txBody>
      </p:sp>
      <p:cxnSp>
        <p:nvCxnSpPr>
          <p:cNvPr id="32" name="Соединительная линия уступом 31"/>
          <p:cNvCxnSpPr>
            <a:stCxn id="15" idx="2"/>
            <a:endCxn id="30" idx="1"/>
          </p:cNvCxnSpPr>
          <p:nvPr/>
        </p:nvCxnSpPr>
        <p:spPr>
          <a:xfrm rot="16200000" flipH="1">
            <a:off x="5938758" y="1532602"/>
            <a:ext cx="1097250" cy="229028"/>
          </a:xfrm>
          <a:prstGeom prst="bentConnector2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Соединительная линия уступом 32"/>
          <p:cNvCxnSpPr>
            <a:stCxn id="30" idx="2"/>
            <a:endCxn id="31" idx="1"/>
          </p:cNvCxnSpPr>
          <p:nvPr/>
        </p:nvCxnSpPr>
        <p:spPr>
          <a:xfrm rot="16200000" flipH="1">
            <a:off x="7024439" y="2396607"/>
            <a:ext cx="214938" cy="213315"/>
          </a:xfrm>
          <a:prstGeom prst="bentConnector2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2555776" y="467549"/>
            <a:ext cx="1080121" cy="107671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1115615" y="2355726"/>
            <a:ext cx="79208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>
            <a:off x="1115616" y="2571750"/>
            <a:ext cx="79208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>
            <a:off x="1115616" y="2787774"/>
            <a:ext cx="79208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>
            <a:off x="1115616" y="3219822"/>
            <a:ext cx="79208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>
            <a:off x="1115617" y="3435846"/>
            <a:ext cx="79208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>
            <a:off x="1115617" y="3651870"/>
            <a:ext cx="79208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>
            <a:off x="1115616" y="3867894"/>
            <a:ext cx="79208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398484" y="4497165"/>
            <a:ext cx="4752528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О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бычно </a:t>
            </a:r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модели создаются вместе с классами, и путь к классу прописывается в модели</a:t>
            </a:r>
          </a:p>
        </p:txBody>
      </p:sp>
    </p:spTree>
    <p:extLst>
      <p:ext uri="{BB962C8B-B14F-4D97-AF65-F5344CB8AC3E}">
        <p14:creationId xmlns:p14="http://schemas.microsoft.com/office/powerpoint/2010/main" val="2887083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6812" y="1059582"/>
            <a:ext cx="410881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com.model.user.findLogin</a:t>
            </a:r>
            <a:endParaRPr lang="en-US" sz="15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 login: &lt;[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array|string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] logins&gt;</a:t>
            </a:r>
          </a:p>
          <a:p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ru-RU" sz="15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26810" y="2499742"/>
            <a:ext cx="410881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com.class.user.findByLogin</a:t>
            </a:r>
            <a:endParaRPr lang="en-US" sz="15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 login: &lt;[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array|string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] logins&gt;</a:t>
            </a:r>
          </a:p>
          <a:p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ru-RU" sz="15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332144" y="1059582"/>
            <a:ext cx="341632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com.model.user.findID</a:t>
            </a:r>
            <a:endParaRPr lang="en-US" sz="15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 id: &lt;[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array|string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] ids&gt;</a:t>
            </a:r>
          </a:p>
          <a:p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ru-RU" sz="15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332144" y="2499742"/>
            <a:ext cx="341632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com.class.user.findByID</a:t>
            </a:r>
            <a:endParaRPr lang="en-US" sz="15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 id: &lt;[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array|string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] ids&gt;</a:t>
            </a:r>
          </a:p>
          <a:p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ru-RU" sz="15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311174" y="2283718"/>
            <a:ext cx="8521652" cy="0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V="1">
            <a:off x="4716016" y="1059583"/>
            <a:ext cx="0" cy="3816423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323528" y="3723878"/>
            <a:ext cx="8521652" cy="0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226810" y="3932351"/>
            <a:ext cx="422423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{{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getUserInfo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({</a:t>
            </a:r>
          </a:p>
          <a:p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 login: &lt;[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array|string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] logins&gt;,</a:t>
            </a:r>
          </a:p>
          <a:p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nouserinfo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: [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true|false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],</a:t>
            </a:r>
          </a:p>
          <a:p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})}}</a:t>
            </a:r>
            <a:endParaRPr lang="ru-RU" sz="15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812262" y="3932351"/>
            <a:ext cx="353173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{{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getUserInfo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({</a:t>
            </a:r>
          </a:p>
          <a:p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 id: &lt;[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array|string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] ids&gt;,</a:t>
            </a:r>
          </a:p>
          <a:p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nouserinfo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: [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true|false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],</a:t>
            </a:r>
          </a:p>
          <a:p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})}}</a:t>
            </a:r>
            <a:endParaRPr lang="ru-RU" sz="15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3" name="Заголовок 1"/>
          <p:cNvSpPr>
            <a:spLocks noGrp="1"/>
          </p:cNvSpPr>
          <p:nvPr>
            <p:ph type="title"/>
          </p:nvPr>
        </p:nvSpPr>
        <p:spPr>
          <a:xfrm>
            <a:off x="457200" y="123478"/>
            <a:ext cx="8229600" cy="857250"/>
          </a:xfrm>
        </p:spPr>
        <p:txBody>
          <a:bodyPr>
            <a:normAutofit/>
          </a:bodyPr>
          <a:lstStyle/>
          <a:p>
            <a:r>
              <a:rPr lang="ru-RU" sz="3500" dirty="0" smtClean="0"/>
              <a:t>Получение информации о пользователе</a:t>
            </a:r>
            <a:endParaRPr lang="ru-RU" sz="3500" dirty="0"/>
          </a:p>
        </p:txBody>
      </p:sp>
    </p:spTree>
    <p:extLst>
      <p:ext uri="{BB962C8B-B14F-4D97-AF65-F5344CB8AC3E}">
        <p14:creationId xmlns:p14="http://schemas.microsoft.com/office/powerpoint/2010/main" val="1067195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2072758" y="1560150"/>
            <a:ext cx="499848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bmc.stat.class.stat.getCounter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project: &lt;[integer]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projID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[0, 2]&gt;,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host: &lt;[string]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siteStatApiName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ru-RU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430502" y="3889380"/>
            <a:ext cx="22829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{{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getFullStat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()}}</a:t>
            </a:r>
            <a:endParaRPr lang="ru-RU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3" name="Заголовок 1"/>
          <p:cNvSpPr>
            <a:spLocks noGrp="1"/>
          </p:cNvSpPr>
          <p:nvPr>
            <p:ph type="title"/>
          </p:nvPr>
        </p:nvSpPr>
        <p:spPr>
          <a:xfrm>
            <a:off x="457200" y="123478"/>
            <a:ext cx="8229600" cy="857250"/>
          </a:xfrm>
        </p:spPr>
        <p:txBody>
          <a:bodyPr>
            <a:normAutofit/>
          </a:bodyPr>
          <a:lstStyle/>
          <a:p>
            <a:r>
              <a:rPr lang="ru-RU" sz="3500" dirty="0" smtClean="0"/>
              <a:t>Получение статистики сайта</a:t>
            </a:r>
            <a:endParaRPr lang="ru-RU" sz="3500" dirty="0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1331640" y="3385324"/>
            <a:ext cx="6480720" cy="0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9713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2689914" y="1805791"/>
            <a:ext cx="3764172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io.class.cms20.site.dbsearch2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filter…,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order…,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limit…,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…,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out…,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ru-RU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3" name="Заголовок 1"/>
          <p:cNvSpPr>
            <a:spLocks noGrp="1"/>
          </p:cNvSpPr>
          <p:nvPr>
            <p:ph type="title"/>
          </p:nvPr>
        </p:nvSpPr>
        <p:spPr>
          <a:xfrm>
            <a:off x="457200" y="123478"/>
            <a:ext cx="8229600" cy="857250"/>
          </a:xfrm>
        </p:spPr>
        <p:txBody>
          <a:bodyPr>
            <a:normAutofit/>
          </a:bodyPr>
          <a:lstStyle/>
          <a:p>
            <a:r>
              <a:rPr lang="ru-RU" sz="3500" dirty="0" smtClean="0"/>
              <a:t>Получение списка сайтов платформы</a:t>
            </a:r>
            <a:endParaRPr lang="ru-RU" sz="3500" dirty="0"/>
          </a:p>
        </p:txBody>
      </p:sp>
    </p:spTree>
    <p:extLst>
      <p:ext uri="{BB962C8B-B14F-4D97-AF65-F5344CB8AC3E}">
        <p14:creationId xmlns:p14="http://schemas.microsoft.com/office/powerpoint/2010/main" val="1545610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59632" y="1273859"/>
            <a:ext cx="6543855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Сделать свой проект видимым для других проектов и выдать ему свое </a:t>
            </a:r>
            <a:r>
              <a:rPr lang="en-US" sz="2000" dirty="0" err="1" smtClean="0"/>
              <a:t>api</a:t>
            </a:r>
            <a:r>
              <a:rPr lang="en-US" sz="2000" dirty="0" smtClean="0"/>
              <a:t> </a:t>
            </a:r>
            <a:r>
              <a:rPr lang="ru-RU" sz="2000" dirty="0" smtClean="0"/>
              <a:t>имя.</a:t>
            </a:r>
            <a:endParaRPr lang="en-US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Получить данные о пользователе, зная его логин или </a:t>
            </a:r>
            <a:r>
              <a:rPr lang="en-US" sz="2000" dirty="0" smtClean="0"/>
              <a:t>id</a:t>
            </a:r>
            <a:r>
              <a:rPr lang="ru-RU" sz="2000" dirty="0" smtClean="0"/>
              <a:t>,</a:t>
            </a:r>
            <a:r>
              <a:rPr lang="en-US" sz="2000" dirty="0" smtClean="0"/>
              <a:t> </a:t>
            </a:r>
            <a:r>
              <a:rPr lang="ru-RU" sz="2000" dirty="0" smtClean="0"/>
              <a:t>через свой проект, обращаясь к проекту</a:t>
            </a:r>
            <a:r>
              <a:rPr lang="en-US" sz="2000" dirty="0" smtClean="0"/>
              <a:t> com (cabinet)</a:t>
            </a:r>
            <a:r>
              <a:rPr lang="ru-RU" sz="20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Получить статистику сайта своего проекта и всей платформы через свой проект, обращаясь к проекту </a:t>
            </a:r>
            <a:r>
              <a:rPr lang="en-US" sz="2000" dirty="0" smtClean="0"/>
              <a:t>stat.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Получить список сайтов системы через свой проект, обращаясь во </a:t>
            </a:r>
            <a:r>
              <a:rPr lang="ru-RU" sz="2000" dirty="0" err="1" smtClean="0"/>
              <a:t>фреймворк</a:t>
            </a:r>
            <a:r>
              <a:rPr lang="en-US" sz="2000" dirty="0" smtClean="0"/>
              <a:t> (</a:t>
            </a:r>
            <a:r>
              <a:rPr lang="en-US" sz="2000" dirty="0" err="1" smtClean="0"/>
              <a:t>io</a:t>
            </a:r>
            <a:r>
              <a:rPr lang="en-US" sz="2000" dirty="0" smtClean="0"/>
              <a:t>)</a:t>
            </a:r>
            <a:r>
              <a:rPr lang="ru-RU" sz="2000" dirty="0" smtClean="0"/>
              <a:t>(проект </a:t>
            </a:r>
            <a:r>
              <a:rPr lang="en-US" sz="2000" dirty="0" err="1" smtClean="0"/>
              <a:t>cms</a:t>
            </a:r>
            <a:r>
              <a:rPr lang="en-US" sz="2000" dirty="0" smtClean="0"/>
              <a:t>).</a:t>
            </a:r>
            <a:endParaRPr lang="ru-RU" sz="2000" dirty="0" smtClean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/>
              <a:t>Практика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6492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Список уроков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51521" y="1190955"/>
            <a:ext cx="424847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Введение в сервисы платформы и </a:t>
            </a:r>
            <a:r>
              <a:rPr lang="ru-RU" sz="2000" dirty="0" err="1" smtClean="0"/>
              <a:t>фреймворк</a:t>
            </a:r>
            <a:endParaRPr lang="ru-RU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Система </a:t>
            </a:r>
            <a:r>
              <a:rPr lang="ru-RU" sz="2000" smtClean="0"/>
              <a:t>управления версиями </a:t>
            </a:r>
            <a:r>
              <a:rPr lang="en-US" sz="2000" smtClean="0"/>
              <a:t>Mercurial </a:t>
            </a:r>
            <a:r>
              <a:rPr lang="en-US" sz="2000" dirty="0" smtClean="0"/>
              <a:t>(</a:t>
            </a:r>
            <a:r>
              <a:rPr lang="ru-RU" sz="2000" dirty="0" smtClean="0"/>
              <a:t>аналог </a:t>
            </a:r>
            <a:r>
              <a:rPr lang="en-US" sz="2000" dirty="0" err="1" smtClean="0"/>
              <a:t>git</a:t>
            </a:r>
            <a:r>
              <a:rPr lang="en-US" sz="2000" dirty="0" smtClean="0"/>
              <a:t>, </a:t>
            </a:r>
            <a:r>
              <a:rPr lang="en-US" sz="2000" dirty="0" err="1" smtClean="0"/>
              <a:t>svn</a:t>
            </a:r>
            <a:r>
              <a:rPr lang="en-US" sz="2000" dirty="0" smtClean="0"/>
              <a:t>(subversion) </a:t>
            </a:r>
            <a:r>
              <a:rPr lang="ru-RU" sz="2000" dirty="0" smtClean="0"/>
              <a:t>и др.)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Controller </a:t>
            </a:r>
            <a:r>
              <a:rPr lang="ru-RU" sz="2000" dirty="0" smtClean="0"/>
              <a:t>и работа с ними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Controller </a:t>
            </a:r>
            <a:r>
              <a:rPr lang="ru-RU" sz="2000" dirty="0" smtClean="0"/>
              <a:t>и работа с ними (закрепление)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Class </a:t>
            </a:r>
            <a:r>
              <a:rPr lang="ru-RU" sz="2000" dirty="0" smtClean="0"/>
              <a:t>и работа с ними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Model </a:t>
            </a:r>
            <a:r>
              <a:rPr lang="ru-RU" sz="2000" dirty="0" smtClean="0"/>
              <a:t>и работа с ними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View </a:t>
            </a:r>
            <a:r>
              <a:rPr lang="ru-RU" sz="2000" dirty="0" smtClean="0"/>
              <a:t>и работа с ними, взаимодействие </a:t>
            </a:r>
            <a:r>
              <a:rPr lang="en-US" sz="2000" dirty="0" smtClean="0"/>
              <a:t>View </a:t>
            </a:r>
            <a:r>
              <a:rPr lang="ru-RU" sz="2000" dirty="0" smtClean="0"/>
              <a:t>с </a:t>
            </a:r>
            <a:r>
              <a:rPr lang="en-US" sz="2000" dirty="0" smtClean="0"/>
              <a:t>Model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44008" y="1203598"/>
            <a:ext cx="424847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8"/>
            </a:pPr>
            <a:r>
              <a:rPr lang="ru-RU" sz="2000" dirty="0" err="1" smtClean="0"/>
              <a:t>Шаблонизатор</a:t>
            </a:r>
            <a:r>
              <a:rPr lang="ru-RU" sz="2000" dirty="0" smtClean="0"/>
              <a:t> </a:t>
            </a:r>
            <a:r>
              <a:rPr lang="en-US" sz="2000" dirty="0" smtClean="0"/>
              <a:t>Twig </a:t>
            </a:r>
            <a:r>
              <a:rPr lang="ru-RU" sz="2000" dirty="0" smtClean="0"/>
              <a:t>и работа с ним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ru-RU" sz="2000" dirty="0" smtClean="0"/>
              <a:t>Обращение к </a:t>
            </a:r>
            <a:r>
              <a:rPr lang="en-US" sz="2000" dirty="0" smtClean="0"/>
              <a:t>Model </a:t>
            </a:r>
            <a:r>
              <a:rPr lang="ru-RU" sz="2000" dirty="0" smtClean="0"/>
              <a:t>через </a:t>
            </a:r>
            <a:r>
              <a:rPr lang="en-US" sz="2000" dirty="0" smtClean="0"/>
              <a:t>JavaScript</a:t>
            </a:r>
            <a:r>
              <a:rPr lang="ru-RU" sz="2000" dirty="0" smtClean="0"/>
              <a:t>, работа с </a:t>
            </a:r>
            <a:r>
              <a:rPr lang="en-US" sz="2000" dirty="0" err="1" smtClean="0"/>
              <a:t>Yepnope</a:t>
            </a:r>
            <a:endParaRPr lang="en-US" sz="2000" dirty="0" smtClean="0"/>
          </a:p>
          <a:p>
            <a:pPr marL="457200" indent="-457200">
              <a:buFont typeface="+mj-lt"/>
              <a:buAutoNum type="arabicPeriod" startAt="8"/>
            </a:pPr>
            <a:r>
              <a:rPr lang="ru-RU" sz="2000" dirty="0" smtClean="0"/>
              <a:t>Работа с </a:t>
            </a:r>
            <a:r>
              <a:rPr lang="en-US" sz="2000" dirty="0" smtClean="0"/>
              <a:t>Bin </a:t>
            </a:r>
            <a:r>
              <a:rPr lang="ru-RU" sz="2000" dirty="0" smtClean="0"/>
              <a:t>и </a:t>
            </a:r>
            <a:r>
              <a:rPr lang="en-US" sz="2000" dirty="0" err="1" smtClean="0"/>
              <a:t>Cron</a:t>
            </a:r>
            <a:r>
              <a:rPr lang="en-US" sz="2000" dirty="0" smtClean="0"/>
              <a:t> </a:t>
            </a:r>
            <a:r>
              <a:rPr lang="ru-RU" sz="2000" dirty="0" smtClean="0"/>
              <a:t>файлами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ru-RU" sz="2000" b="1" dirty="0" smtClean="0"/>
              <a:t>Методы «общения» проектов между собой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ru-RU" sz="2000" dirty="0" smtClean="0"/>
              <a:t>Проект «с нуля». С чего начать?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ru-RU" sz="2000" dirty="0" smtClean="0"/>
              <a:t>Верстка и интеграция шаблонов сайтов с сервисом </a:t>
            </a:r>
            <a:r>
              <a:rPr lang="en-US" sz="2000" dirty="0" smtClean="0"/>
              <a:t>CMS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ru-RU" sz="2000" dirty="0" smtClean="0"/>
              <a:t>Повтор предыдущих уроков и Экзамен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918563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31840" y="1095586"/>
            <a:ext cx="5338936" cy="2952328"/>
          </a:xfrm>
        </p:spPr>
        <p:txBody>
          <a:bodyPr>
            <a:normAutofit/>
          </a:bodyPr>
          <a:lstStyle/>
          <a:p>
            <a:r>
              <a:rPr lang="ru-RU" dirty="0" smtClean="0"/>
              <a:t>Не забываем</a:t>
            </a:r>
            <a:br>
              <a:rPr lang="ru-RU" dirty="0" smtClean="0"/>
            </a:br>
            <a:r>
              <a:rPr lang="ru-RU" dirty="0" smtClean="0"/>
              <a:t>про написание</a:t>
            </a:r>
            <a:br>
              <a:rPr lang="ru-RU" dirty="0" smtClean="0"/>
            </a:br>
            <a:r>
              <a:rPr lang="ru-RU" b="1" dirty="0" smtClean="0"/>
              <a:t>документации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по данному уроку!!!</a:t>
            </a:r>
            <a:endParaRPr lang="ru-RU" dirty="0"/>
          </a:p>
        </p:txBody>
      </p:sp>
      <p:pic>
        <p:nvPicPr>
          <p:cNvPr id="1026" name="Picture 2" descr="C:\Users\LexInZector\Desktop\icon_4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419622"/>
            <a:ext cx="2304256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4119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987574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Логика (функции)</a:t>
            </a:r>
            <a:endParaRPr lang="ru-RU" dirty="0"/>
          </a:p>
        </p:txBody>
      </p:sp>
      <p:pic>
        <p:nvPicPr>
          <p:cNvPr id="5" name="Picture 3" descr="C:\Users\Администратор\Desktop\Без имени-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028" y="2427734"/>
            <a:ext cx="2418536" cy="187220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D:\пикчи\Без имени-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197" y="3651870"/>
            <a:ext cx="272463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61774" y="1637801"/>
            <a:ext cx="23590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AJAX POST Request</a:t>
            </a:r>
          </a:p>
          <a:p>
            <a:pPr algn="ctr"/>
            <a:r>
              <a:rPr lang="en-US" dirty="0" smtClean="0"/>
              <a:t>proj016.model.test.abc</a:t>
            </a:r>
            <a:endParaRPr lang="ru-RU" dirty="0"/>
          </a:p>
        </p:txBody>
      </p:sp>
      <p:pic>
        <p:nvPicPr>
          <p:cNvPr id="1028" name="Picture 4" descr="C:\Users\LexInZector\Desktop\Без имени-1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1697583"/>
            <a:ext cx="2799807" cy="344591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C:\Users\Администратор\Desktop\Без имени-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12" y="1697583"/>
            <a:ext cx="2308040" cy="178667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6444212" y="3147814"/>
            <a:ext cx="2304256" cy="33268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Запрос успешно обработан</a:t>
            </a:r>
            <a:endParaRPr lang="ru-RU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6310061" y="1268469"/>
            <a:ext cx="25763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Success or Failed Request</a:t>
            </a:r>
            <a:endParaRPr lang="ru-RU" dirty="0"/>
          </a:p>
        </p:txBody>
      </p:sp>
      <p:pic>
        <p:nvPicPr>
          <p:cNvPr id="12" name="Picture 3" descr="C:\Users\Администратор\Desktop\Без имени-2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6240" y="3605606"/>
            <a:ext cx="1803988" cy="139648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Прямоугольник 12"/>
          <p:cNvSpPr/>
          <p:nvPr/>
        </p:nvSpPr>
        <p:spPr>
          <a:xfrm>
            <a:off x="6696240" y="4659981"/>
            <a:ext cx="1800200" cy="33834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/>
              <a:t>Произошла ошибка</a:t>
            </a:r>
            <a:endParaRPr lang="ru-RU" sz="1400" dirty="0" smtClean="0"/>
          </a:p>
        </p:txBody>
      </p:sp>
      <p:cxnSp>
        <p:nvCxnSpPr>
          <p:cNvPr id="8" name="Соединительная линия уступом 7"/>
          <p:cNvCxnSpPr/>
          <p:nvPr/>
        </p:nvCxnSpPr>
        <p:spPr>
          <a:xfrm>
            <a:off x="1907704" y="3651870"/>
            <a:ext cx="1872208" cy="1008110"/>
          </a:xfrm>
          <a:prstGeom prst="bentConnector3">
            <a:avLst>
              <a:gd name="adj1" fmla="val 25817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stCxn id="34" idx="6"/>
          </p:cNvCxnSpPr>
          <p:nvPr/>
        </p:nvCxnSpPr>
        <p:spPr>
          <a:xfrm>
            <a:off x="5436096" y="4734022"/>
            <a:ext cx="1260144" cy="9513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>
            <a:stCxn id="34" idx="7"/>
          </p:cNvCxnSpPr>
          <p:nvPr/>
        </p:nvCxnSpPr>
        <p:spPr>
          <a:xfrm flipV="1">
            <a:off x="5393915" y="3314156"/>
            <a:ext cx="1050297" cy="132663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Кольцо 33"/>
          <p:cNvSpPr/>
          <p:nvPr/>
        </p:nvSpPr>
        <p:spPr>
          <a:xfrm>
            <a:off x="5148064" y="4602167"/>
            <a:ext cx="288032" cy="263709"/>
          </a:xfrm>
          <a:prstGeom prst="don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3990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5535" y="311764"/>
            <a:ext cx="9781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URL GET</a:t>
            </a:r>
          </a:p>
          <a:p>
            <a:pPr algn="ctr"/>
            <a:r>
              <a:rPr lang="en-US" dirty="0" smtClean="0"/>
              <a:t>Request</a:t>
            </a:r>
            <a:endParaRPr lang="ru-RU" dirty="0"/>
          </a:p>
        </p:txBody>
      </p:sp>
      <p:pic>
        <p:nvPicPr>
          <p:cNvPr id="1028" name="Picture 4" descr="C:\Users\LexInZector\Desktop\Без имени-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30089"/>
            <a:ext cx="3015831" cy="371179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6" descr="C:\Users\Администратор\Desktop\Без имени-3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207"/>
          <a:stretch/>
        </p:blipFill>
        <p:spPr bwMode="auto">
          <a:xfrm>
            <a:off x="1594030" y="215830"/>
            <a:ext cx="7133715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3034191" y="655274"/>
            <a:ext cx="49103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http://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site.kz/entity/proj016.model.test.abc</a:t>
            </a:r>
            <a:endParaRPr lang="ru-RU" sz="1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592195" y="1491811"/>
            <a:ext cx="1985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Return JSON Result</a:t>
            </a:r>
            <a:endParaRPr lang="ru-RU" dirty="0"/>
          </a:p>
        </p:txBody>
      </p:sp>
      <p:cxnSp>
        <p:nvCxnSpPr>
          <p:cNvPr id="14" name="Соединительная линия уступом 13"/>
          <p:cNvCxnSpPr>
            <a:stCxn id="16" idx="2"/>
            <a:endCxn id="1028" idx="0"/>
          </p:cNvCxnSpPr>
          <p:nvPr/>
        </p:nvCxnSpPr>
        <p:spPr>
          <a:xfrm rot="5400000">
            <a:off x="3146373" y="-584427"/>
            <a:ext cx="376059" cy="3652972"/>
          </a:xfrm>
          <a:prstGeom prst="bentConnector3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Соединительная линия уступом 20"/>
          <p:cNvCxnSpPr>
            <a:endCxn id="2051" idx="1"/>
          </p:cNvCxnSpPr>
          <p:nvPr/>
        </p:nvCxnSpPr>
        <p:spPr>
          <a:xfrm flipV="1">
            <a:off x="2411760" y="3430507"/>
            <a:ext cx="2657399" cy="1301483"/>
          </a:xfrm>
          <a:prstGeom prst="bentConnector3">
            <a:avLst>
              <a:gd name="adj1" fmla="val 57016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1" name="Picture 3" descr="C:\Users\LexInZector\Desktop\Без имени-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9159" y="1985008"/>
            <a:ext cx="3031233" cy="289099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Кольцо 41"/>
          <p:cNvSpPr/>
          <p:nvPr/>
        </p:nvSpPr>
        <p:spPr>
          <a:xfrm>
            <a:off x="2123728" y="4587829"/>
            <a:ext cx="288032" cy="263709"/>
          </a:xfrm>
          <a:prstGeom prst="don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5493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Заголовок 1"/>
          <p:cNvSpPr>
            <a:spLocks noGrp="1"/>
          </p:cNvSpPr>
          <p:nvPr>
            <p:ph type="title"/>
          </p:nvPr>
        </p:nvSpPr>
        <p:spPr>
          <a:xfrm>
            <a:off x="457200" y="123478"/>
            <a:ext cx="8229600" cy="857250"/>
          </a:xfrm>
        </p:spPr>
        <p:txBody>
          <a:bodyPr>
            <a:normAutofit/>
          </a:bodyPr>
          <a:lstStyle/>
          <a:p>
            <a:r>
              <a:rPr lang="ru-RU" sz="3500" dirty="0" smtClean="0"/>
              <a:t>Общение проектов</a:t>
            </a:r>
            <a:endParaRPr lang="ru-RU" sz="3500" dirty="0"/>
          </a:p>
        </p:txBody>
      </p:sp>
      <p:sp>
        <p:nvSpPr>
          <p:cNvPr id="12" name="TextBox 11"/>
          <p:cNvSpPr txBox="1"/>
          <p:nvPr/>
        </p:nvSpPr>
        <p:spPr>
          <a:xfrm>
            <a:off x="1782896" y="2477487"/>
            <a:ext cx="9335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servers</a:t>
            </a:r>
            <a:endParaRPr lang="en-US" sz="2000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610651" y="1615713"/>
            <a:ext cx="7931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mysql</a:t>
            </a:r>
            <a:endParaRPr lang="ru-RU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1259737" y="2046600"/>
            <a:ext cx="6479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iodb</a:t>
            </a:r>
            <a:endParaRPr lang="ru-RU" sz="2000" dirty="0"/>
          </a:p>
        </p:txBody>
      </p:sp>
      <p:cxnSp>
        <p:nvCxnSpPr>
          <p:cNvPr id="15" name="Соединительная линия уступом 14"/>
          <p:cNvCxnSpPr>
            <a:stCxn id="14" idx="2"/>
            <a:endCxn id="12" idx="1"/>
          </p:cNvCxnSpPr>
          <p:nvPr/>
        </p:nvCxnSpPr>
        <p:spPr>
          <a:xfrm rot="16200000" flipH="1">
            <a:off x="1567884" y="2462530"/>
            <a:ext cx="230832" cy="199192"/>
          </a:xfrm>
          <a:prstGeom prst="bentConnector2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Соединительная линия уступом 15"/>
          <p:cNvCxnSpPr>
            <a:stCxn id="13" idx="2"/>
            <a:endCxn id="14" idx="1"/>
          </p:cNvCxnSpPr>
          <p:nvPr/>
        </p:nvCxnSpPr>
        <p:spPr>
          <a:xfrm rot="16200000" flipH="1">
            <a:off x="1018053" y="2004971"/>
            <a:ext cx="230832" cy="252535"/>
          </a:xfrm>
          <a:prstGeom prst="bentConnector2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785349" y="3283502"/>
            <a:ext cx="14028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servertypes</a:t>
            </a:r>
            <a:endParaRPr lang="en-US" sz="2000" dirty="0" smtClean="0"/>
          </a:p>
        </p:txBody>
      </p:sp>
      <p:cxnSp>
        <p:nvCxnSpPr>
          <p:cNvPr id="18" name="Соединительная линия уступом 17"/>
          <p:cNvCxnSpPr>
            <a:stCxn id="14" idx="2"/>
            <a:endCxn id="17" idx="1"/>
          </p:cNvCxnSpPr>
          <p:nvPr/>
        </p:nvCxnSpPr>
        <p:spPr>
          <a:xfrm rot="16200000" flipH="1">
            <a:off x="1166103" y="2864310"/>
            <a:ext cx="1036847" cy="201645"/>
          </a:xfrm>
          <a:prstGeom prst="bentConnector2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785349" y="2883169"/>
            <a:ext cx="12843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serverskey</a:t>
            </a:r>
            <a:endParaRPr lang="en-US" sz="2000" dirty="0" smtClean="0"/>
          </a:p>
        </p:txBody>
      </p:sp>
      <p:cxnSp>
        <p:nvCxnSpPr>
          <p:cNvPr id="25" name="Соединительная линия уступом 24"/>
          <p:cNvCxnSpPr>
            <a:stCxn id="14" idx="2"/>
            <a:endCxn id="23" idx="1"/>
          </p:cNvCxnSpPr>
          <p:nvPr/>
        </p:nvCxnSpPr>
        <p:spPr>
          <a:xfrm rot="16200000" flipH="1">
            <a:off x="1366269" y="2664144"/>
            <a:ext cx="636514" cy="201645"/>
          </a:xfrm>
          <a:prstGeom prst="bentConnector2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785349" y="3691033"/>
            <a:ext cx="18725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server_of_types</a:t>
            </a:r>
            <a:endParaRPr lang="en-US" sz="2000" dirty="0" smtClean="0"/>
          </a:p>
        </p:txBody>
      </p:sp>
      <p:cxnSp>
        <p:nvCxnSpPr>
          <p:cNvPr id="28" name="Соединительная линия уступом 27"/>
          <p:cNvCxnSpPr>
            <a:stCxn id="14" idx="2"/>
            <a:endCxn id="26" idx="1"/>
          </p:cNvCxnSpPr>
          <p:nvPr/>
        </p:nvCxnSpPr>
        <p:spPr>
          <a:xfrm rot="16200000" flipH="1">
            <a:off x="962337" y="3068076"/>
            <a:ext cx="1444378" cy="201645"/>
          </a:xfrm>
          <a:prstGeom prst="bentConnector2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Выноска 1 8"/>
          <p:cNvSpPr/>
          <p:nvPr/>
        </p:nvSpPr>
        <p:spPr>
          <a:xfrm>
            <a:off x="5004048" y="1387952"/>
            <a:ext cx="3600400" cy="535726"/>
          </a:xfrm>
          <a:prstGeom prst="borderCallout1">
            <a:avLst>
              <a:gd name="adj1" fmla="val 48097"/>
              <a:gd name="adj2" fmla="val -134"/>
              <a:gd name="adj3" fmla="val 246332"/>
              <a:gd name="adj4" fmla="val -66328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Список проектов, их </a:t>
            </a:r>
            <a:r>
              <a:rPr lang="en-US" dirty="0" smtClean="0"/>
              <a:t>URL </a:t>
            </a:r>
            <a:r>
              <a:rPr lang="ru-RU" dirty="0" smtClean="0"/>
              <a:t>и </a:t>
            </a:r>
            <a:r>
              <a:rPr lang="en-US" dirty="0" smtClean="0"/>
              <a:t>ID</a:t>
            </a:r>
            <a:endParaRPr lang="ru-RU" dirty="0"/>
          </a:p>
        </p:txBody>
      </p:sp>
      <p:sp>
        <p:nvSpPr>
          <p:cNvPr id="35" name="Выноска 1 34"/>
          <p:cNvSpPr/>
          <p:nvPr/>
        </p:nvSpPr>
        <p:spPr>
          <a:xfrm>
            <a:off x="5004048" y="2067694"/>
            <a:ext cx="3600400" cy="535726"/>
          </a:xfrm>
          <a:prstGeom prst="borderCallout1">
            <a:avLst>
              <a:gd name="adj1" fmla="val 53916"/>
              <a:gd name="adj2" fmla="val -422"/>
              <a:gd name="adj3" fmla="val 190084"/>
              <a:gd name="adj4" fmla="val -55649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Генерируемая информация</a:t>
            </a:r>
            <a:endParaRPr lang="ru-RU" dirty="0" smtClean="0"/>
          </a:p>
        </p:txBody>
      </p:sp>
      <p:sp>
        <p:nvSpPr>
          <p:cNvPr id="36" name="Выноска 1 35"/>
          <p:cNvSpPr/>
          <p:nvPr/>
        </p:nvSpPr>
        <p:spPr>
          <a:xfrm>
            <a:off x="5004048" y="2756104"/>
            <a:ext cx="3600400" cy="535726"/>
          </a:xfrm>
          <a:prstGeom prst="borderCallout1">
            <a:avLst>
              <a:gd name="adj1" fmla="val 53915"/>
              <a:gd name="adj2" fmla="val -133"/>
              <a:gd name="adj3" fmla="val 131896"/>
              <a:gd name="adj4" fmla="val -51609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Список </a:t>
            </a:r>
            <a:r>
              <a:rPr lang="en-US" dirty="0" err="1" smtClean="0"/>
              <a:t>api_name</a:t>
            </a:r>
            <a:r>
              <a:rPr lang="en-US" dirty="0" smtClean="0"/>
              <a:t> </a:t>
            </a:r>
            <a:r>
              <a:rPr lang="ru-RU" dirty="0" smtClean="0"/>
              <a:t>проектов и их </a:t>
            </a:r>
            <a:r>
              <a:rPr lang="en-US" dirty="0" smtClean="0"/>
              <a:t>ID</a:t>
            </a:r>
            <a:endParaRPr lang="ru-RU" dirty="0" smtClean="0"/>
          </a:p>
        </p:txBody>
      </p:sp>
      <p:sp>
        <p:nvSpPr>
          <p:cNvPr id="37" name="Выноска 1 36"/>
          <p:cNvSpPr/>
          <p:nvPr/>
        </p:nvSpPr>
        <p:spPr>
          <a:xfrm>
            <a:off x="5004048" y="3435846"/>
            <a:ext cx="3600400" cy="864096"/>
          </a:xfrm>
          <a:prstGeom prst="borderCallout1">
            <a:avLst>
              <a:gd name="adj1" fmla="val 50075"/>
              <a:gd name="adj2" fmla="val -133"/>
              <a:gd name="adj3" fmla="val 55982"/>
              <a:gd name="adj4" fmla="val -39776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Связь между </a:t>
            </a:r>
            <a:r>
              <a:rPr lang="en-US" dirty="0" smtClean="0"/>
              <a:t>ID </a:t>
            </a:r>
            <a:r>
              <a:rPr lang="ru-RU" dirty="0" smtClean="0"/>
              <a:t>проекта</a:t>
            </a:r>
            <a:r>
              <a:rPr lang="en-US" dirty="0" smtClean="0"/>
              <a:t> (servers)</a:t>
            </a:r>
            <a:r>
              <a:rPr lang="ru-RU" dirty="0" smtClean="0"/>
              <a:t> и </a:t>
            </a:r>
            <a:r>
              <a:rPr lang="en-US" dirty="0" smtClean="0"/>
              <a:t>ID </a:t>
            </a:r>
            <a:r>
              <a:rPr lang="en-US" dirty="0" err="1" smtClean="0"/>
              <a:t>api_name</a:t>
            </a:r>
            <a:r>
              <a:rPr lang="en-US" dirty="0" smtClean="0"/>
              <a:t> </a:t>
            </a:r>
            <a:r>
              <a:rPr lang="ru-RU" dirty="0" smtClean="0"/>
              <a:t>проекта</a:t>
            </a:r>
            <a:r>
              <a:rPr lang="en-US" dirty="0" smtClean="0"/>
              <a:t> (</a:t>
            </a:r>
            <a:r>
              <a:rPr lang="en-US" dirty="0" err="1" smtClean="0"/>
              <a:t>servertypes</a:t>
            </a:r>
            <a:r>
              <a:rPr lang="en-US" dirty="0" smtClean="0"/>
              <a:t>)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02041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Заголовок 1"/>
          <p:cNvSpPr>
            <a:spLocks noGrp="1"/>
          </p:cNvSpPr>
          <p:nvPr>
            <p:ph type="title"/>
          </p:nvPr>
        </p:nvSpPr>
        <p:spPr>
          <a:xfrm>
            <a:off x="457200" y="123478"/>
            <a:ext cx="8229600" cy="857250"/>
          </a:xfrm>
        </p:spPr>
        <p:txBody>
          <a:bodyPr>
            <a:normAutofit/>
          </a:bodyPr>
          <a:lstStyle/>
          <a:p>
            <a:r>
              <a:rPr lang="ru-RU" sz="3500" dirty="0" smtClean="0"/>
              <a:t>Общение проектов</a:t>
            </a:r>
            <a:endParaRPr lang="ru-RU" sz="3500" dirty="0"/>
          </a:p>
        </p:txBody>
      </p:sp>
      <p:sp>
        <p:nvSpPr>
          <p:cNvPr id="12" name="TextBox 11"/>
          <p:cNvSpPr txBox="1"/>
          <p:nvPr/>
        </p:nvSpPr>
        <p:spPr>
          <a:xfrm>
            <a:off x="5130679" y="4441636"/>
            <a:ext cx="9335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servers</a:t>
            </a:r>
            <a:endParaRPr lang="en-US" sz="2000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3958434" y="3579862"/>
            <a:ext cx="7931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mysql</a:t>
            </a:r>
            <a:endParaRPr lang="ru-RU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4607520" y="4010749"/>
            <a:ext cx="6479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iodb</a:t>
            </a:r>
            <a:endParaRPr lang="ru-RU" sz="2000" dirty="0"/>
          </a:p>
        </p:txBody>
      </p:sp>
      <p:cxnSp>
        <p:nvCxnSpPr>
          <p:cNvPr id="15" name="Соединительная линия уступом 14"/>
          <p:cNvCxnSpPr>
            <a:stCxn id="14" idx="2"/>
            <a:endCxn id="12" idx="1"/>
          </p:cNvCxnSpPr>
          <p:nvPr/>
        </p:nvCxnSpPr>
        <p:spPr>
          <a:xfrm rot="16200000" flipH="1">
            <a:off x="4915667" y="4426679"/>
            <a:ext cx="230832" cy="199192"/>
          </a:xfrm>
          <a:prstGeom prst="bentConnector2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Соединительная линия уступом 15"/>
          <p:cNvCxnSpPr>
            <a:stCxn id="13" idx="2"/>
            <a:endCxn id="14" idx="1"/>
          </p:cNvCxnSpPr>
          <p:nvPr/>
        </p:nvCxnSpPr>
        <p:spPr>
          <a:xfrm rot="16200000" flipH="1">
            <a:off x="4365836" y="3969120"/>
            <a:ext cx="230832" cy="252535"/>
          </a:xfrm>
          <a:prstGeom prst="bentConnector2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576561"/>
            <a:ext cx="1143000" cy="2219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5709" y="1576561"/>
            <a:ext cx="7486771" cy="16650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467544" y="987574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Таблица</a:t>
            </a:r>
            <a:r>
              <a:rPr lang="en-US" dirty="0" smtClean="0"/>
              <a:t> `servers` </a:t>
            </a:r>
            <a:r>
              <a:rPr lang="ru-RU" dirty="0" smtClean="0"/>
              <a:t>базы </a:t>
            </a:r>
            <a:r>
              <a:rPr lang="en-US" dirty="0" smtClean="0"/>
              <a:t>`</a:t>
            </a:r>
            <a:r>
              <a:rPr lang="en-US" dirty="0" err="1" smtClean="0"/>
              <a:t>iodb</a:t>
            </a:r>
            <a:r>
              <a:rPr lang="en-US" dirty="0" smtClean="0"/>
              <a:t>` </a:t>
            </a:r>
            <a:r>
              <a:rPr lang="ru-RU" dirty="0" smtClean="0"/>
              <a:t>в </a:t>
            </a:r>
            <a:r>
              <a:rPr lang="en-US" dirty="0" err="1" smtClean="0"/>
              <a:t>mysql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8055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Заголовок 1"/>
          <p:cNvSpPr>
            <a:spLocks noGrp="1"/>
          </p:cNvSpPr>
          <p:nvPr>
            <p:ph type="title"/>
          </p:nvPr>
        </p:nvSpPr>
        <p:spPr>
          <a:xfrm>
            <a:off x="457200" y="123478"/>
            <a:ext cx="8229600" cy="857250"/>
          </a:xfrm>
        </p:spPr>
        <p:txBody>
          <a:bodyPr>
            <a:normAutofit/>
          </a:bodyPr>
          <a:lstStyle/>
          <a:p>
            <a:r>
              <a:rPr lang="ru-RU" sz="3500" dirty="0" smtClean="0"/>
              <a:t>Общение проектов</a:t>
            </a:r>
            <a:endParaRPr lang="ru-RU" sz="3500" dirty="0"/>
          </a:p>
        </p:txBody>
      </p:sp>
      <p:sp>
        <p:nvSpPr>
          <p:cNvPr id="12" name="TextBox 11"/>
          <p:cNvSpPr txBox="1"/>
          <p:nvPr/>
        </p:nvSpPr>
        <p:spPr>
          <a:xfrm>
            <a:off x="4465324" y="4441636"/>
            <a:ext cx="14028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servertypes</a:t>
            </a:r>
            <a:endParaRPr lang="en-US" sz="2000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3293079" y="3579862"/>
            <a:ext cx="7931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mysql</a:t>
            </a:r>
            <a:endParaRPr lang="ru-RU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3942165" y="4010749"/>
            <a:ext cx="6479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iodb</a:t>
            </a:r>
            <a:endParaRPr lang="ru-RU" sz="2000" dirty="0"/>
          </a:p>
        </p:txBody>
      </p:sp>
      <p:cxnSp>
        <p:nvCxnSpPr>
          <p:cNvPr id="15" name="Соединительная линия уступом 14"/>
          <p:cNvCxnSpPr>
            <a:stCxn id="14" idx="2"/>
            <a:endCxn id="12" idx="1"/>
          </p:cNvCxnSpPr>
          <p:nvPr/>
        </p:nvCxnSpPr>
        <p:spPr>
          <a:xfrm rot="16200000" flipH="1">
            <a:off x="4250312" y="4426679"/>
            <a:ext cx="230832" cy="199192"/>
          </a:xfrm>
          <a:prstGeom prst="bentConnector2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Соединительная линия уступом 15"/>
          <p:cNvCxnSpPr>
            <a:stCxn id="13" idx="2"/>
            <a:endCxn id="14" idx="1"/>
          </p:cNvCxnSpPr>
          <p:nvPr/>
        </p:nvCxnSpPr>
        <p:spPr>
          <a:xfrm rot="16200000" flipH="1">
            <a:off x="3700481" y="3969120"/>
            <a:ext cx="230832" cy="252535"/>
          </a:xfrm>
          <a:prstGeom prst="bentConnector2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67544" y="987574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Таблица</a:t>
            </a:r>
            <a:r>
              <a:rPr lang="en-US" dirty="0" smtClean="0"/>
              <a:t> `</a:t>
            </a:r>
            <a:r>
              <a:rPr lang="en-US" dirty="0" err="1" smtClean="0"/>
              <a:t>servertypes</a:t>
            </a:r>
            <a:r>
              <a:rPr lang="en-US" dirty="0" smtClean="0"/>
              <a:t>` </a:t>
            </a:r>
            <a:r>
              <a:rPr lang="ru-RU" dirty="0" smtClean="0"/>
              <a:t>базы </a:t>
            </a:r>
            <a:r>
              <a:rPr lang="en-US" dirty="0" smtClean="0"/>
              <a:t>`</a:t>
            </a:r>
            <a:r>
              <a:rPr lang="en-US" dirty="0" err="1" smtClean="0"/>
              <a:t>iodb</a:t>
            </a:r>
            <a:r>
              <a:rPr lang="en-US" dirty="0" smtClean="0"/>
              <a:t>` </a:t>
            </a:r>
            <a:r>
              <a:rPr lang="ru-RU" dirty="0" smtClean="0"/>
              <a:t>в </a:t>
            </a:r>
            <a:r>
              <a:rPr lang="en-US" dirty="0" err="1" smtClean="0"/>
              <a:t>mysql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362" y="1612653"/>
            <a:ext cx="1479649" cy="18402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1612653"/>
            <a:ext cx="4020790" cy="18402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56890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Заголовок 1"/>
          <p:cNvSpPr>
            <a:spLocks noGrp="1"/>
          </p:cNvSpPr>
          <p:nvPr>
            <p:ph type="title"/>
          </p:nvPr>
        </p:nvSpPr>
        <p:spPr>
          <a:xfrm>
            <a:off x="457200" y="123478"/>
            <a:ext cx="8229600" cy="857250"/>
          </a:xfrm>
        </p:spPr>
        <p:txBody>
          <a:bodyPr>
            <a:normAutofit/>
          </a:bodyPr>
          <a:lstStyle/>
          <a:p>
            <a:r>
              <a:rPr lang="ru-RU" sz="3500" dirty="0" smtClean="0"/>
              <a:t>Общение проектов</a:t>
            </a:r>
            <a:endParaRPr lang="ru-RU" sz="3500" dirty="0"/>
          </a:p>
        </p:txBody>
      </p:sp>
      <p:sp>
        <p:nvSpPr>
          <p:cNvPr id="12" name="TextBox 11"/>
          <p:cNvSpPr txBox="1"/>
          <p:nvPr/>
        </p:nvSpPr>
        <p:spPr>
          <a:xfrm>
            <a:off x="4160069" y="4441636"/>
            <a:ext cx="18725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server_of_types</a:t>
            </a:r>
            <a:endParaRPr lang="en-US" sz="2000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2987824" y="3579862"/>
            <a:ext cx="7931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mysql</a:t>
            </a:r>
            <a:endParaRPr lang="ru-RU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3636910" y="4010749"/>
            <a:ext cx="6479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iodb</a:t>
            </a:r>
            <a:endParaRPr lang="ru-RU" sz="2000" dirty="0"/>
          </a:p>
        </p:txBody>
      </p:sp>
      <p:cxnSp>
        <p:nvCxnSpPr>
          <p:cNvPr id="15" name="Соединительная линия уступом 14"/>
          <p:cNvCxnSpPr>
            <a:stCxn id="14" idx="2"/>
            <a:endCxn id="12" idx="1"/>
          </p:cNvCxnSpPr>
          <p:nvPr/>
        </p:nvCxnSpPr>
        <p:spPr>
          <a:xfrm rot="16200000" flipH="1">
            <a:off x="3945057" y="4426679"/>
            <a:ext cx="230832" cy="199192"/>
          </a:xfrm>
          <a:prstGeom prst="bentConnector2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Соединительная линия уступом 15"/>
          <p:cNvCxnSpPr>
            <a:stCxn id="13" idx="2"/>
            <a:endCxn id="14" idx="1"/>
          </p:cNvCxnSpPr>
          <p:nvPr/>
        </p:nvCxnSpPr>
        <p:spPr>
          <a:xfrm rot="16200000" flipH="1">
            <a:off x="3395226" y="3969120"/>
            <a:ext cx="230832" cy="252535"/>
          </a:xfrm>
          <a:prstGeom prst="bentConnector2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67544" y="987574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Таблица</a:t>
            </a:r>
            <a:r>
              <a:rPr lang="en-US" dirty="0" smtClean="0"/>
              <a:t> `</a:t>
            </a:r>
            <a:r>
              <a:rPr lang="en-US" dirty="0" err="1" smtClean="0"/>
              <a:t>server_of_types</a:t>
            </a:r>
            <a:r>
              <a:rPr lang="en-US" dirty="0" smtClean="0"/>
              <a:t>` </a:t>
            </a:r>
            <a:r>
              <a:rPr lang="ru-RU" dirty="0" smtClean="0"/>
              <a:t>базы </a:t>
            </a:r>
            <a:r>
              <a:rPr lang="en-US" dirty="0" smtClean="0"/>
              <a:t>`</a:t>
            </a:r>
            <a:r>
              <a:rPr lang="en-US" dirty="0" err="1" smtClean="0"/>
              <a:t>iodb</a:t>
            </a:r>
            <a:r>
              <a:rPr lang="en-US" dirty="0" smtClean="0"/>
              <a:t>` </a:t>
            </a:r>
            <a:r>
              <a:rPr lang="ru-RU" dirty="0" smtClean="0"/>
              <a:t>в </a:t>
            </a:r>
            <a:r>
              <a:rPr lang="en-US" dirty="0" err="1" smtClean="0"/>
              <a:t>mysql</a:t>
            </a:r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563638"/>
            <a:ext cx="1837054" cy="1944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7025" y="1563638"/>
            <a:ext cx="4411359" cy="1944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7493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558</TotalTime>
  <Words>624</Words>
  <Application>Microsoft Office PowerPoint</Application>
  <PresentationFormat>Экран (16:9)</PresentationFormat>
  <Paragraphs>123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IO Framework</vt:lpstr>
      <vt:lpstr>Список уроков</vt:lpstr>
      <vt:lpstr>Не забываем про написание документации по данному уроку!!!</vt:lpstr>
      <vt:lpstr>Model</vt:lpstr>
      <vt:lpstr>Презентация PowerPoint</vt:lpstr>
      <vt:lpstr>Общение проектов</vt:lpstr>
      <vt:lpstr>Общение проектов</vt:lpstr>
      <vt:lpstr>Общение проектов</vt:lpstr>
      <vt:lpstr>Общение проектов</vt:lpstr>
      <vt:lpstr>Общение проектов</vt:lpstr>
      <vt:lpstr>Процесс</vt:lpstr>
      <vt:lpstr>Презентация PowerPoint</vt:lpstr>
      <vt:lpstr>Получение информации о пользователе</vt:lpstr>
      <vt:lpstr>Получение статистики сайта</vt:lpstr>
      <vt:lpstr>Получение списка сайтов платформы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IO Framework</dc:title>
  <dc:creator>Администратор</dc:creator>
  <cp:lastModifiedBy>Администратор</cp:lastModifiedBy>
  <cp:revision>155</cp:revision>
  <dcterms:created xsi:type="dcterms:W3CDTF">2018-01-03T03:29:07Z</dcterms:created>
  <dcterms:modified xsi:type="dcterms:W3CDTF">2018-02-21T05:33:28Z</dcterms:modified>
</cp:coreProperties>
</file>